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36" r:id="rId2"/>
    <p:sldId id="337" r:id="rId3"/>
    <p:sldId id="342" r:id="rId4"/>
    <p:sldId id="379" r:id="rId5"/>
    <p:sldId id="380" r:id="rId6"/>
    <p:sldId id="381" r:id="rId7"/>
    <p:sldId id="382" r:id="rId8"/>
    <p:sldId id="386" r:id="rId9"/>
    <p:sldId id="385" r:id="rId10"/>
    <p:sldId id="384" r:id="rId11"/>
    <p:sldId id="392" r:id="rId12"/>
    <p:sldId id="390" r:id="rId13"/>
    <p:sldId id="388" r:id="rId14"/>
    <p:sldId id="387" r:id="rId15"/>
    <p:sldId id="383" r:id="rId16"/>
    <p:sldId id="396" r:id="rId17"/>
    <p:sldId id="393" r:id="rId18"/>
    <p:sldId id="395" r:id="rId19"/>
    <p:sldId id="424" r:id="rId20"/>
    <p:sldId id="425" r:id="rId21"/>
    <p:sldId id="394" r:id="rId22"/>
    <p:sldId id="397" r:id="rId23"/>
    <p:sldId id="398" r:id="rId24"/>
    <p:sldId id="430" r:id="rId25"/>
    <p:sldId id="406" r:id="rId26"/>
    <p:sldId id="431" r:id="rId27"/>
    <p:sldId id="405" r:id="rId28"/>
    <p:sldId id="404" r:id="rId29"/>
    <p:sldId id="403" r:id="rId30"/>
    <p:sldId id="402" r:id="rId31"/>
    <p:sldId id="410" r:id="rId32"/>
    <p:sldId id="432" r:id="rId33"/>
    <p:sldId id="433" r:id="rId34"/>
    <p:sldId id="415" r:id="rId35"/>
    <p:sldId id="419" r:id="rId36"/>
    <p:sldId id="434" r:id="rId37"/>
    <p:sldId id="435" r:id="rId38"/>
    <p:sldId id="418" r:id="rId39"/>
    <p:sldId id="417" r:id="rId40"/>
    <p:sldId id="416" r:id="rId41"/>
    <p:sldId id="422" r:id="rId42"/>
    <p:sldId id="421" r:id="rId43"/>
    <p:sldId id="409" r:id="rId44"/>
    <p:sldId id="439" r:id="rId45"/>
    <p:sldId id="440" r:id="rId46"/>
    <p:sldId id="436" r:id="rId47"/>
    <p:sldId id="437" r:id="rId48"/>
    <p:sldId id="438" r:id="rId49"/>
    <p:sldId id="411" r:id="rId50"/>
    <p:sldId id="412" r:id="rId51"/>
    <p:sldId id="408" r:id="rId52"/>
    <p:sldId id="407" r:id="rId53"/>
    <p:sldId id="378" r:id="rId54"/>
  </p:sldIdLst>
  <p:sldSz cx="9144000" cy="6858000" type="screen4x3"/>
  <p:notesSz cx="6858000" cy="9144000"/>
  <p:defaultTextStyle>
    <a:defPPr>
      <a:defRPr lang="sr-Latn-C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9751"/>
    <a:srgbClr val="7F7F7F"/>
    <a:srgbClr val="1F497D"/>
    <a:srgbClr val="696969"/>
    <a:srgbClr val="B2B2B2"/>
    <a:srgbClr val="FFFF00"/>
    <a:srgbClr val="FF3300"/>
    <a:srgbClr val="0099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8" autoAdjust="0"/>
    <p:restoredTop sz="94041" autoAdjust="0"/>
  </p:normalViewPr>
  <p:slideViewPr>
    <p:cSldViewPr snapToGrid="0">
      <p:cViewPr varScale="1">
        <p:scale>
          <a:sx n="111" d="100"/>
          <a:sy n="111" d="100"/>
        </p:scale>
        <p:origin x="-160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BD311-196A-45E2-A9B8-227934A99DF1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82F69-6CD6-4349-8579-1B7D032BC0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BACC-D375-49FC-911B-EF24970D5446}" type="slidenum">
              <a:rPr lang="hr-HR" smtClean="0"/>
              <a:pPr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485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76F4E-0CC0-48CA-8B7E-32318E3399A0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A49DB-6967-4B0E-AC43-751D0026E28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6F6D5-2900-4F33-AA61-8CB79168A715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52E65-0A7B-4394-AAA6-8E4129BBACCC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51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4644-5025-4B18-8050-2AFA2F11A890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264E-E2D6-4587-8C0A-E6FC1BC8083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18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C842B-6BEB-4CC0-9E7D-2B82AE79A493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43F40-157C-4097-B33E-49A278C4E3A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904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422BF-A1B3-44F8-85EA-ACDB4228048F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D9FF-E165-46B8-81D5-6DA4411175F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64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1E551-302D-4D8B-A0CD-1BF7AD1FA0B3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7100-B09E-411F-9EA7-1DDCB864CBD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218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2858D-5BD2-48C2-B570-61E1042BB9ED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8A32B-3929-4234-A6A5-CD39D5EB939A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788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FDE3F-6E65-4676-ADDE-DCF2AEDBECB5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93FFD-794A-4573-BD39-3E3A59F3948E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19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5BB27-1AFB-42D4-9201-AFB8DFE5D1A1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6BF07-6BC4-45A2-846C-A2F95AEB42B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270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67CF2-3E28-4ED4-BC83-A9213803CF4E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E8B5B-C891-4A71-9723-7AAF03BC2970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315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r-H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0D033-525C-40F7-90AA-1EB2854FCA36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DD575-CA7E-48E2-93AD-648CB6706CC3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800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hr-H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59E224B-E8DB-4943-90D7-4DF911E0258D}" type="datetime1">
              <a:rPr lang="hr-HR" smtClean="0"/>
              <a:pPr>
                <a:defRPr/>
              </a:pPr>
              <a:t>3.11.2017.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486A0B-6466-44A0-A6B7-FAB9B128BBF1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13582"/>
          <a:stretch/>
        </p:blipFill>
        <p:spPr>
          <a:xfrm>
            <a:off x="0" y="1119116"/>
            <a:ext cx="9136006" cy="4582938"/>
          </a:xfrm>
          <a:prstGeom prst="rect">
            <a:avLst/>
          </a:prstGeom>
        </p:spPr>
      </p:pic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623087" y="1401200"/>
            <a:ext cx="8520912" cy="4263225"/>
          </a:xfrm>
        </p:spPr>
        <p:txBody>
          <a:bodyPr>
            <a:normAutofit/>
          </a:bodyPr>
          <a:lstStyle/>
          <a:p>
            <a:pPr algn="l"/>
            <a:endParaRPr lang="hr-HR" b="1" dirty="0" smtClean="0">
              <a:solidFill>
                <a:schemeClr val="bg1"/>
              </a:solidFill>
            </a:endParaRPr>
          </a:p>
          <a:p>
            <a:pPr algn="l"/>
            <a:r>
              <a:rPr lang="hr-H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Jačanje inspekcije zaštite okoliša radi učinkovite kontrole praćenja kakvoće zraka i sustava trgovanja emisijskim jedinicama stakleničkih plinova, kako bi se postigla bolja kvaliteta zraka </a:t>
            </a:r>
          </a:p>
          <a:p>
            <a:pPr algn="l"/>
            <a:r>
              <a:rPr lang="hr-H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Republici Hrvatskoj</a:t>
            </a:r>
            <a:endParaRPr lang="hr-H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" y="101776"/>
            <a:ext cx="1940224" cy="137572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" y="5986075"/>
            <a:ext cx="2079460" cy="871926"/>
          </a:xfrm>
          <a:prstGeom prst="rect">
            <a:avLst/>
          </a:prstGeom>
        </p:spPr>
      </p:pic>
      <p:sp>
        <p:nvSpPr>
          <p:cNvPr id="9" name="Podnaslov 2"/>
          <p:cNvSpPr txBox="1">
            <a:spLocks/>
          </p:cNvSpPr>
          <p:nvPr/>
        </p:nvSpPr>
        <p:spPr>
          <a:xfrm>
            <a:off x="7024693" y="6625760"/>
            <a:ext cx="2111313" cy="29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000" dirty="0">
                <a:solidFill>
                  <a:schemeClr val="accent1">
                    <a:lumMod val="50000"/>
                  </a:schemeClr>
                </a:solidFill>
              </a:rPr>
              <a:t>Ovaj projekt financira Europska unija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51" y="6029586"/>
            <a:ext cx="857019" cy="618958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24" y="6005124"/>
            <a:ext cx="1855967" cy="684735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8" y="6039112"/>
            <a:ext cx="674471" cy="7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5275" y="1598295"/>
            <a:ext cx="88487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2. REFERENTNI DOKUMENTI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Ovo je izuzetno važno poglavlje. U njemu treba navesti sve referentne dokumente na koje se pozivamo u planu te koji regulatorno i normativno definiraju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rad mreže. Referiranjem na zakonski ili normativno definirane načine provođenja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mjerenja, i njihovim dosljednim provođenjem i 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okumentiranjem, osiguravamo ne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samo poštivanje istih, nego i nerijetko maliciozne pokušaje omalovažavanja osiguranja kvalitete mjerenja, a samim time i rezultata mjerenja koji se u praksi mogu pojaviti od strane onih kojima rezultati ne odgovaraju. 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1351687"/>
            <a:ext cx="838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Iako je hrvatska regulativa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gotovo u potpunosti usklađena s europskom, ipak neke od smjernica koje su izdane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od strane raznih tijela EU zaduženih za zaštitu okoliša mogu znatno pomoći u 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definiranju QA/QC postupaka. </a:t>
            </a:r>
            <a:endParaRPr lang="hr-HR" sz="2400" dirty="0"/>
          </a:p>
        </p:txBody>
      </p:sp>
      <p:sp>
        <p:nvSpPr>
          <p:cNvPr id="10" name="Rectangle 9"/>
          <p:cNvSpPr/>
          <p:nvPr/>
        </p:nvSpPr>
        <p:spPr>
          <a:xfrm>
            <a:off x="123825" y="2992041"/>
            <a:ext cx="90201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Regulativa RH</a:t>
            </a:r>
          </a:p>
          <a:p>
            <a:endParaRPr lang="hr-H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hr-HR" sz="2000" b="1" dirty="0" smtClean="0">
                <a:solidFill>
                  <a:schemeClr val="accent1">
                    <a:lumMod val="75000"/>
                  </a:schemeClr>
                </a:solidFill>
              </a:rPr>
              <a:t>Zakonu </a:t>
            </a: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o zaštiti zraka (NN 130/11, 47/14, </a:t>
            </a:r>
            <a:r>
              <a:rPr lang="hr-HR" sz="2000" b="1" dirty="0" smtClean="0">
                <a:solidFill>
                  <a:schemeClr val="accent1">
                    <a:lumMod val="75000"/>
                  </a:schemeClr>
                </a:solidFill>
              </a:rPr>
              <a:t>61/17)</a:t>
            </a:r>
            <a:endParaRPr lang="hr-H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hr-HR" sz="2000" b="1" dirty="0" smtClean="0">
                <a:solidFill>
                  <a:schemeClr val="accent1">
                    <a:lumMod val="75000"/>
                  </a:schemeClr>
                </a:solidFill>
              </a:rPr>
              <a:t>Pravilnik </a:t>
            </a: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o praćenju kvalitete zraka (NN 79/17)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Pravilnik o uzajamnoj razmjeni informacija i izvješćivanju o kvaliteti zraka i obavezama za provedbu odluke komisije 2011/850/EU (NN 3/16)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Uredba o razinama onečišćujućih tvari u zraku (NN 117/12)</a:t>
            </a: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6239" y="1345471"/>
            <a:ext cx="84105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chemeClr val="accent6">
                    <a:lumMod val="75000"/>
                  </a:schemeClr>
                </a:solidFill>
              </a:rPr>
              <a:t>Regulativa i smjernice EU</a:t>
            </a:r>
          </a:p>
          <a:p>
            <a:endParaRPr lang="hr-H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Direktiva 2008/50/EZ Europskog parlamenta i Vijeća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Direktiva Komisije (EU) 2015/1480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Provedbena odluka Komisije od 12. prosinca 2011. o utvrđivanju pravila za Direktive 2004/107/EZ i 2008/50/EZ Europskog parlamenta i Vijeća u pogledu uzajamne razmjene informacija i izvješćivanja o kvaliteti zraka (2011/850/EU)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hr-HR" sz="2000" b="1" dirty="0" err="1">
                <a:solidFill>
                  <a:schemeClr val="accent1">
                    <a:lumMod val="75000"/>
                  </a:schemeClr>
                </a:solidFill>
              </a:rPr>
              <a:t>Guidance</a:t>
            </a: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hr-HR" sz="2000" b="1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r-HR" sz="2000" b="1" dirty="0" err="1">
                <a:solidFill>
                  <a:schemeClr val="accent1">
                    <a:lumMod val="75000"/>
                  </a:schemeClr>
                </a:solidFill>
              </a:rPr>
              <a:t>Decision</a:t>
            </a:r>
            <a:r>
              <a:rPr lang="hr-HR" sz="2000" b="1" dirty="0">
                <a:solidFill>
                  <a:schemeClr val="accent1">
                    <a:lumMod val="75000"/>
                  </a:schemeClr>
                </a:solidFill>
              </a:rPr>
              <a:t> 2011/850/EU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„Criteria for EUROAIRNET The EEA Air Quality Monitoring and Information Network“; EEA Technical Report No. 12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“QA/QC checks on air quality data in AIRBASE and on the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EoI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2004 data Procedures and results”; ETC/ACC Technical paper 2005/3 September 2005;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Wim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Mol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and Patrick van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Hooydonk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" y="1602939"/>
            <a:ext cx="83534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Kod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navođenja normativne regulative u QA/QC planu potrebno je navesti opće normativne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it-IT" sz="2400" b="1" dirty="0" smtClean="0">
                <a:solidFill>
                  <a:schemeClr val="accent1">
                    <a:lumMod val="75000"/>
                  </a:schemeClr>
                </a:solidFill>
              </a:rPr>
              <a:t>akte po kojima se provode mjerenja te napomenuti da se specifična normativa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spominje u nižim dokumentima osiguranja kvalitete. Najvažniji opći normativni akti relevantni za osiguranje kvalitete na području kakvoće zraka su: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650" y="4133850"/>
            <a:ext cx="8896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chemeClr val="accent1">
                    <a:lumMod val="75000"/>
                  </a:schemeClr>
                </a:solidFill>
              </a:rPr>
              <a:t>• HRN EN ISO/IEC 17025 – Opći zahtjevi za osposobljenost ispitnih i umjernih laboratorija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• ENV 13005, Guide to the expression of uncertainty in</a:t>
            </a:r>
          </a:p>
          <a:p>
            <a:r>
              <a:rPr lang="hr-HR" sz="2000" b="1" dirty="0" smtClean="0">
                <a:solidFill>
                  <a:schemeClr val="accent1">
                    <a:lumMod val="75000"/>
                  </a:schemeClr>
                </a:solidFill>
              </a:rPr>
              <a:t>• measurement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• EN ISO 14956:2002 Air quality. Evaluation of the suitability of a measurement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procedure by comparison with a required measurement uncertainty.</a:t>
            </a:r>
            <a:endParaRPr lang="hr-H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5" y="1552575"/>
            <a:ext cx="8696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3. CILJANA KVALITETA PODATAKA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Potrebno je navesti regulativom zadanu ciljanu kvalitetu podataka za onečišćujuće tvari i tipove mjerenja/modeliranja koji se provode u mreži.</a:t>
            </a:r>
          </a:p>
          <a:p>
            <a:endParaRPr lang="hr-HR" sz="2400" b="1" dirty="0" smtClean="0"/>
          </a:p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4. DIZAJN MREŽE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U ovom poglavlju potrebno je iscrpno navesti kako je mreža dizajnirana.  Pri pisanju ovog poglavlja koje se odnosi na točke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4.1 do 4.3 QA/QC plana treba poštivati odredbe </a:t>
            </a:r>
            <a:r>
              <a:rPr lang="hr-HR" sz="2400" b="1" dirty="0" smtClean="0">
                <a:solidFill>
                  <a:srgbClr val="FF0000"/>
                </a:solidFill>
              </a:rPr>
              <a:t>Pravilnika o razmjeni informacija o podacima iz mreža za trajno praćenje kakvoće zraka (NN 135/06) koji definira tzv. metapodatke o mreži i svakoj pojedinoj postaji. </a:t>
            </a:r>
            <a:endParaRPr lang="hr-H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600200"/>
            <a:ext cx="85439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5. POSTUPCI OSIGURANJA I KONTROLE KVALITETE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Osnovni cilj QA/QC postupaka je osiguranje ciljane kvalitete podataka te osiguranje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dokumentacije koja će to dokumentirati. Sustav kvalitete izrađuje se sukladno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odredbama norme HRN EN ISO/IEC 17025 – Opći zahtjevi za osposobljenost ispitnih i umjernih laboratorija te pojedinih propisanih normi mjernih metoda. Iako svaka mreža ima svoje specifičnosti, osiguranje i kontrola kvalitete za automatska mjerenja uobičajeno se sastoji od dolje opisanih postupaka.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8150" y="1743075"/>
            <a:ext cx="82962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Postupci preventivnog održavanja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Preventivno održavanje instrumenata osmišljava se na osnovi mjernih metoda,</a:t>
            </a:r>
          </a:p>
          <a:p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preporuka proizvođača opreme te iskustva. Uobičajeno se sastoji od:</a:t>
            </a:r>
          </a:p>
          <a:p>
            <a:r>
              <a:rPr lang="it-IT" sz="2400" b="1" dirty="0" smtClean="0">
                <a:solidFill>
                  <a:schemeClr val="accent1">
                    <a:lumMod val="75000"/>
                  </a:schemeClr>
                </a:solidFill>
              </a:rPr>
              <a:t>• redovite provjere statusa tehničke ispravnosti instrumenata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redovitih serviserskih pregleda postaje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redovitog održavanja sustava za uzorkovanje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redovitih godišnjih servisa.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7650" y="1800225"/>
            <a:ext cx="8753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solidFill>
                  <a:schemeClr val="accent6">
                    <a:lumMod val="75000"/>
                  </a:schemeClr>
                </a:solidFill>
              </a:rPr>
              <a:t>Postupci kontrole kvalitete na postajama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Postupci kontrole kvalitete na postaji trebaju biti osmišljeni na osnovi normi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mjernih metoda, preporuka proizvođača opreme te iskustva. Ti postupci služe prvenstveno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za kontrolu svakodnevnog rada instrumenata, odnosno cjelokupnog 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mjernog sustava. Na taj se način redovito održava uvid u funkcionalnost instrumenata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te se omogućuje pravovremena reakcija na nepravilnosti u radu instrumenata koje bi inače mogle duže vrijeme ostati neprimjećene. 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1794213"/>
            <a:ext cx="82486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Postupci kontrole kvalitete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na postajama uobičajeno se sastoje od:</a:t>
            </a:r>
          </a:p>
          <a:p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provjere odziva na nulti plin “ZERO CHECK”</a:t>
            </a:r>
          </a:p>
          <a:p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• provjere odziva na kalibracijski plin “SPAN CHECK”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kalibracije u dvije točke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recertifikacije plinova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testa linije za uzorkovanje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testiranja manifolda uzorkivača.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1337013"/>
            <a:ext cx="8248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Postupci kontrole kvalitete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na postajama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8" name="Picture 4" descr="http://192.168.103.251/iskaz2/assets/grafk.php?m=z&amp;p=K9917010117101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798678"/>
            <a:ext cx="7582159" cy="425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0812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TEMA 6: QA/QC (osiguranje kvalitete/kontrola kvalitete)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/>
          </p:cNvSpPr>
          <p:nvPr/>
        </p:nvSpPr>
        <p:spPr bwMode="auto">
          <a:xfrm>
            <a:off x="457200" y="53736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hr-HR" b="1" dirty="0">
              <a:solidFill>
                <a:srgbClr val="1F497D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sp>
        <p:nvSpPr>
          <p:cNvPr id="17" name="Title 1"/>
          <p:cNvSpPr>
            <a:spLocks/>
          </p:cNvSpPr>
          <p:nvPr/>
        </p:nvSpPr>
        <p:spPr bwMode="auto">
          <a:xfrm>
            <a:off x="457200" y="4734719"/>
            <a:ext cx="82296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Mato Papić dipl. ing. stroj.</a:t>
            </a:r>
          </a:p>
          <a:p>
            <a:pPr algn="ctr"/>
            <a:r>
              <a:rPr lang="sv-SE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rgbClr val="7F7F7F">
                      <a:alpha val="20000"/>
                    </a:srgbClr>
                  </a:glow>
                </a:effectLst>
              </a:rPr>
              <a:t>Bojan Abramović dipl. ing. stroj.</a:t>
            </a:r>
          </a:p>
        </p:txBody>
      </p:sp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931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1337013"/>
            <a:ext cx="8248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Postupci kontrole kvalitete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na postajama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http://192.168.103.251/iskaz2/assets/grafk.php?m=s&amp;p=K9917010117101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4" y="1798678"/>
            <a:ext cx="7678531" cy="43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357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475" y="1647825"/>
            <a:ext cx="85534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6">
                    <a:lumMod val="75000"/>
                  </a:schemeClr>
                </a:solidFill>
              </a:rPr>
              <a:t>Umjeravanje i testovi u laboratoriju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Nakon svakog godišnjeg servisa ili nakon većih serviserskih zahvata na instrumentu u umjernom laboratoriju obavlja se umjeravanje i testiranje instrumenta.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Takva testiranja, kao i podaci o kontroli kvalitete u postaji zajedno s podacima</a:t>
            </a:r>
          </a:p>
          <a:p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dobivenima tijekom provođenja testova za tipsko odobrenje koriste se za izračunavanje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mjerne nesigurnosti koje se provodi svake godine. Testovi radnih karakteristika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osmišljeni su na osnovi normiranih mjernih metoda. Također su za izvedene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testove, u normama za pojedine metode, dane granice prihvatljivosti koje moraju 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biti zadovoljene.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125" y="2095500"/>
            <a:ext cx="7943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Takvi postupci uobičajeno se sastoje od:</a:t>
            </a:r>
          </a:p>
          <a:p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b="1" dirty="0" smtClean="0">
                <a:solidFill>
                  <a:schemeClr val="accent1">
                    <a:lumMod val="75000"/>
                  </a:schemeClr>
                </a:solidFill>
              </a:rPr>
              <a:t>• umjeravanja certificiranim ili primarnim standardima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“lack of fit“ testa u tri ili četiri točke i zero plinu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testa standardne devijacije ponovljivosti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• testa kratkotrajnog odmaka.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475" y="1828800"/>
            <a:ext cx="86296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Radi osiguranja i kontrole kvalitete razvija se dokumentacija koja opisuje postupke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te utvrđuje dokumente koji dokumentiraju redovito provođenje postupaka.</a:t>
            </a:r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vi-VN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Provođenje postupaka treba osigurati ispravno funkcioniranje opreme kako u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tehničkom, tako i u analitičkom smislu, omogućiti predviđanje mogućih problema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te njihovo izbjegavanje ili otklanjanje u najkraćem mogućem roku. </a:t>
            </a:r>
          </a:p>
          <a:p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Svi obavljeni postupci trebaju biti kvalitetno dokumentirani i čuvani sukladno zakonskoj i normativnoj regulativi.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247774"/>
            <a:ext cx="3843337" cy="505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42" y="40227"/>
            <a:ext cx="1977818" cy="659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098" y="40227"/>
            <a:ext cx="246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>
                <a:solidFill>
                  <a:schemeClr val="accent1">
                    <a:lumMod val="75000"/>
                  </a:schemeClr>
                </a:solidFill>
              </a:rPr>
              <a:t>DOKUMENTACIJA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209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675" y="1728371"/>
            <a:ext cx="8258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6. MJERNA NESIGURNOST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Na osnovi podataka iz tipskog odobrenja, laboratorijskih testova i testova na postaji izračunava se mjerna nesigurnost za podatke iz razdoblja za koje se izvještava u godišnjem izvješću u obliku proširene mjerne nesigurnosti za najniže definirano vrijeme usrednjavanja pri graničnoj vrijednosti Uc, apsolutna proširena mjerna nesigurnost za isto vrijeme usrednjavanja pri graničnoj vrijednosti Uc i relativna mjerna nesigurnost Uc, rel. mjernu nesigurnost treba izraziti za svaki pojedini instrument u mreži.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097" y="1407554"/>
            <a:ext cx="432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MJERNA NESIGURNOST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07" y="630063"/>
            <a:ext cx="4175636" cy="612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9219"/>
            <a:ext cx="4529271" cy="697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5762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8150" y="1438275"/>
            <a:ext cx="84772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</a:rPr>
              <a:t>Mjerne nesigurnosti izračunavaju se u skladu s dokumentima ENV 13005, Guide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to the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expresion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uncartainity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in measurement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EN ISO 14956:2002 Air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quality, Evaluation of the suitability of a measurement procedure by comparison</a:t>
            </a:r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with a required measurement uncertainty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te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CEN-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normama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za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pojedine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polutante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7. IZVJEŠĆA O MJERENJIMA</a:t>
            </a:r>
          </a:p>
          <a:p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Laboratorij koji obavlja mjerenja u određenoj mreži tijekom godine o radu mreže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te rezultatima mjerenja obavještava koordinatora mreže putem ratifikacijskih izvješća.</a:t>
            </a:r>
          </a:p>
          <a:p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Isto tako, na kraju mjernog razdoblja od jedne godine koje je određeno regulativom 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laboratorij prilaže godišnje izvješće.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781175"/>
            <a:ext cx="8639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Ratifikacijsko izvješće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Ratifikacijsko izvješće periodičko je izvješće u kojem laboratorij izvještava koordinatora ili vlasnika mreže o svim aspektima rada mreže te ratificira mjerne podatke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za određeni period. Takva izvješća izrađuju se najčešće za vremenski period od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jednog do tri mjeseca, ovisno o zahtjevima vlasnika mreže. Nisu obavezna i stvar su ugovora.</a:t>
            </a:r>
          </a:p>
          <a:p>
            <a:endParaRPr lang="hr-HR" sz="2400" b="1" dirty="0" smtClean="0"/>
          </a:p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Godišnje izvješće</a:t>
            </a:r>
          </a:p>
          <a:p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Izrađuje se po završetku perioda od jedne godine.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9125" y="1809750"/>
            <a:ext cx="80581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Automatski instrumenti za praćenje kvalitete zraka zahtijevaju striktnu kontrolu kvalitete mjerenja. Jedan od najvažnijih postupaka osiguranja kvalitete jest i redovito </a:t>
            </a:r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</a:rPr>
              <a:t>umjeravanje i testiranje instrumenata. Umjeravanje se obavlja na postajama i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smtClean="0">
                <a:solidFill>
                  <a:schemeClr val="accent1">
                    <a:lumMod val="75000"/>
                  </a:schemeClr>
                </a:solidFill>
              </a:rPr>
              <a:t>u umjernim laboratorijima. Umjerni laboratoriji trebaju osigurati i dokumentirati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točnost i sljedivost mjernih podataka te omogućiti izražavanje mjerne nesigurnosti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na razini graničnih vrijednosti za svaki pojedini instrument u mreži. Samo uz kvalitetnu 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suradnju mjernog i umjernog laboratorija (uz podršku servisnog tima) može se doseći izuzetno zahtjevna regulatorna ciljana kakvoća podataka.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5275" y="2371725"/>
            <a:ext cx="8572500" cy="126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6.1 CILJANA KVALITETA PODATAKA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638300"/>
            <a:ext cx="8420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Prema ISO 8402 možemo reći da je:</a:t>
            </a:r>
          </a:p>
          <a:p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hr-HR" sz="2400" b="1" dirty="0" smtClean="0">
                <a:solidFill>
                  <a:srgbClr val="FF0000"/>
                </a:solidFill>
              </a:rPr>
              <a:t>Kvaliteta 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ukupnost karakteristika nekog entiteta kojima pokazuje svoju sposobnost da udovolji navedenim ili impliciranim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zahtjevima i/ili potrebama.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325" y="4191000"/>
            <a:ext cx="8496300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rgbClr val="FF0000"/>
                </a:solidFill>
              </a:rPr>
              <a:t>Ciljana kvaliteta 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podataka predstavlja zakonski zadan minimum zahtjeva za kvalitetom podataka dobivenih mjerenjima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kvalitete zraka u jednoj godini.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925" y="1390650"/>
            <a:ext cx="82010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400" b="1" dirty="0" smtClean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mjeravanje instrumenata i mjerna sljedivost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Umjeravanje instrumenata obavlja se periodički. CEN-norme zahtijevaju umjeravanje instrumenata na postajama svaka tri mjeseca. Taj se postupak obavlja uz pomoć certificiranih plinskih cilindara (CRM certified referent material CRM) u dvije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točke (nula i tzv. </a:t>
            </a:r>
            <a:r>
              <a:rPr lang="hr-HR" sz="2400" b="1" dirty="0" err="1" smtClean="0">
                <a:solidFill>
                  <a:schemeClr val="accent1">
                    <a:lumMod val="75000"/>
                  </a:schemeClr>
                </a:solidFill>
              </a:rPr>
              <a:t>span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koji predstavlja koncentraciju od 70 do 80% maksimuma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certificiranog mjernog područja) što osigurava sljedivost.</a:t>
            </a:r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Također je potrebno nakon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svakog većeg zahvata u instrument (veći popravci, godišnji servis) obaviti i kalibraciju u laboratoriju nakon koje slijede testovi radnih karakteristika instrumenta propisani istim normama.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950" y="1704975"/>
            <a:ext cx="84867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Najčešći i najkorisniji testovi su tzv. </a:t>
            </a:r>
            <a:r>
              <a:rPr lang="hr-HR" sz="2400" b="1" dirty="0" smtClean="0">
                <a:solidFill>
                  <a:srgbClr val="FF0000"/>
                </a:solidFill>
              </a:rPr>
              <a:t>„</a:t>
            </a:r>
            <a:r>
              <a:rPr lang="hr-HR" sz="2400" b="1" i="1" dirty="0" smtClean="0">
                <a:solidFill>
                  <a:srgbClr val="FF0000"/>
                </a:solidFill>
              </a:rPr>
              <a:t>LACK OF FIT</a:t>
            </a:r>
            <a:r>
              <a:rPr lang="hr-HR" sz="2400" b="1" dirty="0" smtClean="0">
                <a:solidFill>
                  <a:srgbClr val="FF0000"/>
                </a:solidFill>
              </a:rPr>
              <a:t>“ test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(koji predstavlja test linearnosti i najčešće se izvodi u 5 točaka unutar mjernog područja), test </a:t>
            </a:r>
            <a:r>
              <a:rPr lang="hr-HR" sz="2400" b="1" dirty="0" smtClean="0">
                <a:solidFill>
                  <a:srgbClr val="FF0000"/>
                </a:solidFill>
              </a:rPr>
              <a:t>„STANDARDNE DEVIJACIJE PONOVLJIVOSTI“ 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(koji provjerava ponovljivost instrumenta) i test </a:t>
            </a:r>
            <a:r>
              <a:rPr lang="hr-HR" sz="2400" b="1" dirty="0" smtClean="0">
                <a:solidFill>
                  <a:srgbClr val="FF0000"/>
                </a:solidFill>
              </a:rPr>
              <a:t>„KRATKOTRAJNOG ODMAKA“ (</a:t>
            </a:r>
            <a:r>
              <a:rPr lang="hr-HR" sz="2400" b="1" i="1" dirty="0" smtClean="0">
                <a:solidFill>
                  <a:srgbClr val="FF0000"/>
                </a:solidFill>
              </a:rPr>
              <a:t>SHORT TERM DRIFT</a:t>
            </a:r>
            <a:r>
              <a:rPr lang="hr-HR" sz="2400" b="1" dirty="0" smtClean="0">
                <a:solidFill>
                  <a:srgbClr val="FF0000"/>
                </a:solidFill>
              </a:rPr>
              <a:t>)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kojim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se provjerava stabilnost mjerenja u kratkom periodu. Ukoliko instrument nakon umjeravanja zadovolji normom propisane kriterije za gore navedene testove i ukoliko je za umjeravanje osigurana sljedivost, tako pripremljen instrument spreman je</a:t>
            </a:r>
          </a:p>
          <a:p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za mjerenja u postaji. Umjeravanja u laboratorijima obavljaju se također uz pomoć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sljedivih referentnih materijala.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6.3 MJERNA SLJEDIVOST I UMJERNI LABORATORIJI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125" y="1343025"/>
            <a:ext cx="794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“lack of fit“ testa u tri ili četiri točke i zero plinu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1895474"/>
            <a:ext cx="7524751" cy="480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5128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6.3 MJERNA SLJEDIVOST I UMJERNI LABORATORIJI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125" y="1343025"/>
            <a:ext cx="794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test </a:t>
            </a:r>
            <a:r>
              <a:rPr lang="hr-HR" sz="2400" b="1" dirty="0">
                <a:solidFill>
                  <a:schemeClr val="accent1">
                    <a:lumMod val="75000"/>
                  </a:schemeClr>
                </a:solidFill>
              </a:rPr>
              <a:t>standardne devijacije ponovljivosti</a:t>
            </a:r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3" y="1716907"/>
            <a:ext cx="4421987" cy="504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1173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850" y="1285875"/>
            <a:ext cx="804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Nacionalni referentni laboratorij je dužan osigurati mjernu sljedivost za uređaje za automatsko praćenje kakvoće zraka u Državnoj mreži. (2008/50/EC Art. 3 Ann. I C)</a:t>
            </a:r>
            <a:endParaRPr lang="hr-HR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4850" y="3257550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dirty="0"/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323850" y="2817316"/>
            <a:ext cx="882015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hr-HR" altLang="sr-Latn-RS" sz="2400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Sljedivost do SI standarda se postiže upotrebom: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hr-HR" altLang="sr-Latn-R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 primarnih standarda plinova (PRM) ili plinova certificiranih u akreditiranim laboratorijima (CRM)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hr-HR" altLang="sr-Latn-R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umjeravanjem kalibratora u akreditiranim umjernim laboratorijima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hr-HR" altLang="sr-Latn-R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redovnim interkomparacijskim mjerenjima sa referentnim laboratorijskim instrumentima u organizaciji JRC (Ref. Lab EU) – WHO - AQUILA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hr-HR" altLang="sr-Latn-R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	</a:t>
            </a:r>
            <a:endParaRPr lang="en-US" altLang="sr-Latn-RS" sz="2400" b="1" dirty="0" smtClean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466725" y="1457325"/>
            <a:ext cx="8416925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hr-HR" sz="2400" b="1" dirty="0">
              <a:solidFill>
                <a:srgbClr val="CC0000"/>
              </a:solidFill>
              <a:latin typeface="Verdana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hr-HR" sz="24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		</a:t>
            </a:r>
          </a:p>
          <a:p>
            <a:pPr>
              <a:lnSpc>
                <a:spcPct val="150000"/>
              </a:lnSpc>
              <a:defRPr/>
            </a:pPr>
            <a:r>
              <a:rPr lang="hr-HR" sz="24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		</a:t>
            </a: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Č</a:t>
            </a:r>
            <a:r>
              <a:rPr lang="en-US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MI </a:t>
            </a: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	</a:t>
            </a:r>
            <a:r>
              <a:rPr lang="en-US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Brno</a:t>
            </a: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                      	</a:t>
            </a:r>
            <a:r>
              <a:rPr lang="en-US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NMI </a:t>
            </a: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	</a:t>
            </a:r>
            <a:r>
              <a:rPr lang="en-US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Delft</a:t>
            </a: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                      	</a:t>
            </a:r>
            <a:r>
              <a:rPr lang="en-US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Linde </a:t>
            </a: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	</a:t>
            </a:r>
            <a:r>
              <a:rPr lang="en-US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Prag</a:t>
            </a:r>
            <a:endParaRPr lang="hr-HR" sz="2000" b="1" dirty="0">
              <a:solidFill>
                <a:srgbClr val="CC0000"/>
              </a:solidFill>
              <a:latin typeface="Verdana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	     	</a:t>
            </a:r>
            <a:r>
              <a:rPr lang="hr-HR" sz="2000" b="1" dirty="0" smtClean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UBA	</a:t>
            </a: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</a:t>
            </a:r>
            <a:r>
              <a:rPr lang="hr-HR" sz="2000" b="1" dirty="0" smtClean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Beč</a:t>
            </a: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	</a:t>
            </a:r>
            <a:endParaRPr lang="en-US" sz="2000" b="1" dirty="0">
              <a:solidFill>
                <a:srgbClr val="CC0000"/>
              </a:solidFill>
              <a:latin typeface="Verdana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                      	</a:t>
            </a:r>
            <a:r>
              <a:rPr lang="hr-HR" sz="2000" b="1" dirty="0" smtClean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NPL	</a:t>
            </a:r>
            <a:r>
              <a:rPr lang="en-US" sz="2000" b="1" dirty="0" smtClean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 </a:t>
            </a: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</a:t>
            </a:r>
            <a:r>
              <a:rPr lang="hr-HR" sz="2000" b="1" dirty="0" smtClean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London</a:t>
            </a:r>
            <a:endParaRPr lang="en-US" sz="2000" b="1" dirty="0">
              <a:solidFill>
                <a:srgbClr val="CC0000"/>
              </a:solidFill>
              <a:latin typeface="Verdana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                      	</a:t>
            </a:r>
            <a:r>
              <a:rPr lang="en-US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LNI </a:t>
            </a: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	</a:t>
            </a:r>
            <a:r>
              <a:rPr lang="en-US" sz="2000" b="1" dirty="0" err="1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Geneve</a:t>
            </a:r>
            <a:r>
              <a:rPr lang="en-US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 </a:t>
            </a:r>
            <a:endParaRPr lang="hr-HR" sz="2000" b="1" dirty="0">
              <a:solidFill>
                <a:srgbClr val="CC0000"/>
              </a:solidFill>
              <a:latin typeface="Verdana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hr-HR" sz="2000" b="1" dirty="0">
                <a:solidFill>
                  <a:srgbClr val="CC0000"/>
                </a:solidFill>
                <a:latin typeface="Verdana" pitchFamily="34" charset="0"/>
                <a:cs typeface="Arial" pitchFamily="34" charset="0"/>
              </a:rPr>
              <a:t>			FMI 		Helsinki</a:t>
            </a:r>
          </a:p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b="1" dirty="0">
                <a:solidFill>
                  <a:schemeClr val="tx2"/>
                </a:solidFill>
                <a:latin typeface="Verdana" pitchFamily="34" charset="0"/>
                <a:cs typeface="Arial" pitchFamily="34" charset="0"/>
              </a:rPr>
              <a:t>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6725" y="1552575"/>
            <a:ext cx="8553450" cy="1143070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hr-HR" altLang="sr-Latn-RS" sz="2400" b="1" dirty="0" smtClean="0">
                <a:solidFill>
                  <a:srgbClr val="000066"/>
                </a:solidFill>
                <a:latin typeface="+mj-lt"/>
                <a:cs typeface="Arial" pitchFamily="34" charset="0"/>
              </a:rPr>
              <a:t>Nekoliko istaknutih institucija od kojih hrvatski RL osiguravaju mjernu </a:t>
            </a:r>
            <a:r>
              <a:rPr lang="hr-HR" altLang="sr-Latn-RS" sz="2400" b="1" dirty="0" err="1" smtClean="0">
                <a:solidFill>
                  <a:srgbClr val="000066"/>
                </a:solidFill>
                <a:latin typeface="+mj-lt"/>
                <a:cs typeface="Arial" pitchFamily="34" charset="0"/>
              </a:rPr>
              <a:t>sljedivost</a:t>
            </a:r>
            <a:r>
              <a:rPr lang="hr-HR" altLang="sr-Latn-RS" sz="2400" b="1" dirty="0" smtClean="0">
                <a:solidFill>
                  <a:srgbClr val="000066"/>
                </a:solidFill>
                <a:latin typeface="+mj-lt"/>
                <a:cs typeface="Arial" pitchFamily="34" charset="0"/>
              </a:rPr>
              <a:t>:</a:t>
            </a:r>
            <a:endParaRPr lang="en-US" altLang="sr-Latn-RS" sz="2400" b="1" dirty="0" smtClean="0">
              <a:solidFill>
                <a:srgbClr val="000066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6.3 MJERNA SLJEDIVOST I UMJERNI LABORATORIJI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125" y="1390650"/>
            <a:ext cx="794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chemeClr val="accent1">
                    <a:lumMod val="75000"/>
                  </a:schemeClr>
                </a:solidFill>
              </a:rPr>
              <a:t>umjeravanja</a:t>
            </a:r>
            <a:r>
              <a:rPr lang="it-IT" sz="2400" b="1" dirty="0" smtClean="0">
                <a:solidFill>
                  <a:schemeClr val="accent1">
                    <a:lumMod val="75000"/>
                  </a:schemeClr>
                </a:solidFill>
              </a:rPr>
              <a:t> certificiranim ili </a:t>
            </a:r>
            <a:r>
              <a:rPr lang="it-IT" sz="2400" b="1" dirty="0" err="1" smtClean="0">
                <a:solidFill>
                  <a:schemeClr val="accent1">
                    <a:lumMod val="75000"/>
                  </a:schemeClr>
                </a:solidFill>
              </a:rPr>
              <a:t>primarnim</a:t>
            </a:r>
            <a:r>
              <a:rPr lang="it-IT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75000"/>
                  </a:schemeClr>
                </a:solidFill>
              </a:rPr>
              <a:t>standardima</a:t>
            </a:r>
            <a:endParaRPr lang="it-IT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5" y="1810243"/>
            <a:ext cx="7172800" cy="504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50821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6.3 MJERNA SLJEDIVOST I UMJERNI LABORATORIJI</a:t>
            </a:r>
            <a:endParaRPr lang="hr-HR" sz="2800" b="1" dirty="0" smtClean="0">
              <a:solidFill>
                <a:schemeClr val="tx2"/>
              </a:solidFill>
              <a:effectLst>
                <a:glow>
                  <a:srgbClr val="7F7F7F">
                    <a:alpha val="35000"/>
                  </a:srgbClr>
                </a:glow>
              </a:effectLst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125" y="1390650"/>
            <a:ext cx="794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chemeClr val="accent1">
                    <a:lumMod val="75000"/>
                  </a:schemeClr>
                </a:solidFill>
              </a:rPr>
              <a:t>umjeravanja</a:t>
            </a:r>
            <a:r>
              <a:rPr lang="it-IT" sz="2400" b="1" dirty="0" smtClean="0">
                <a:solidFill>
                  <a:schemeClr val="accent1">
                    <a:lumMod val="75000"/>
                  </a:schemeClr>
                </a:solidFill>
              </a:rPr>
              <a:t> certificiranim ili </a:t>
            </a:r>
            <a:r>
              <a:rPr lang="it-IT" sz="2400" b="1" dirty="0" err="1" smtClean="0">
                <a:solidFill>
                  <a:schemeClr val="accent1">
                    <a:lumMod val="75000"/>
                  </a:schemeClr>
                </a:solidFill>
              </a:rPr>
              <a:t>primarnim</a:t>
            </a:r>
            <a:r>
              <a:rPr lang="it-IT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75000"/>
                  </a:schemeClr>
                </a:solidFill>
              </a:rPr>
              <a:t>standardima</a:t>
            </a:r>
            <a:endParaRPr lang="it-IT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9" y="1943597"/>
            <a:ext cx="3089999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962627"/>
            <a:ext cx="3093483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08725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50" y="1190626"/>
            <a:ext cx="7753350" cy="5209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430" y="1288406"/>
            <a:ext cx="7594969" cy="510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6.1 CILJANA KVALITETA PODATAKA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6225" y="2114550"/>
            <a:ext cx="8543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Samo podaci kojima se može dokumentirati ciljana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kvaliteta mogu se upotrijebiti za pokretanje bilo kakve zakonom propisane procedure.</a:t>
            </a:r>
          </a:p>
          <a:p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Kako su gotovo sva mjerenja k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valite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 zraka regulatorno ili inspekcijski određena,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to se postizanje i dokumentiranje ciljane kakvoće podataka postavlja kao osnovni cilj svih QA/QC postupaka u nekoj mreži.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263" y="1300163"/>
            <a:ext cx="7673536" cy="511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9125" y="2792159"/>
            <a:ext cx="7943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b="1" dirty="0" smtClean="0">
                <a:solidFill>
                  <a:schemeClr val="accent1">
                    <a:lumMod val="75000"/>
                  </a:schemeClr>
                </a:solidFill>
              </a:rPr>
              <a:t>Samo </a:t>
            </a:r>
            <a:r>
              <a:rPr lang="hr-HR" sz="3200" b="1" dirty="0" err="1" smtClean="0">
                <a:solidFill>
                  <a:schemeClr val="accent1">
                    <a:lumMod val="75000"/>
                  </a:schemeClr>
                </a:solidFill>
              </a:rPr>
              <a:t>sljedivim</a:t>
            </a:r>
            <a:r>
              <a:rPr lang="hr-HR" sz="3200" b="1" dirty="0" smtClean="0">
                <a:solidFill>
                  <a:schemeClr val="accent1">
                    <a:lumMod val="75000"/>
                  </a:schemeClr>
                </a:solidFill>
              </a:rPr>
              <a:t> instrumentima postižemo validne rezultate!!!!</a:t>
            </a:r>
            <a:endParaRPr lang="it-IT" sz="32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15362" name="Picture 2" descr="C:\Users\phercog\Pictures\PT 2014\DSC_186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3" y="1529697"/>
            <a:ext cx="7948536" cy="44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628650" indent="-628650"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6.4 MEĐULABORATORIJSKE USPOREDBE (ISPITIVANJA  SPOSOBNOSTI LABORATORIJA)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274" y="1905000"/>
            <a:ext cx="82962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Interkomparacijska mjerenja predstavljaju dodatni postupak za osiguranje i provjeru točnosti i sljedivosti mjerenja (</a:t>
            </a:r>
            <a:r>
              <a:rPr lang="hr-HR" sz="2400" b="1" dirty="0" err="1" smtClean="0">
                <a:solidFill>
                  <a:schemeClr val="accent1">
                    <a:lumMod val="75000"/>
                  </a:schemeClr>
                </a:solidFill>
              </a:rPr>
              <a:t>Quality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r-HR" sz="2400" b="1" dirty="0" err="1" smtClean="0">
                <a:solidFill>
                  <a:schemeClr val="accent1">
                    <a:lumMod val="75000"/>
                  </a:schemeClr>
                </a:solidFill>
              </a:rPr>
              <a:t>assesment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). </a:t>
            </a:r>
          </a:p>
          <a:p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Ona su zapravo mjerenja istog plina u više laboratorija u isto vrijeme. Za plinovite polutante organiziraju se u laboratorijskim uvjetima. </a:t>
            </a:r>
          </a:p>
          <a:p>
            <a:endParaRPr lang="hr-H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Uz pomoć posebno konstruiranih sustava omogućuje se istovremeno mjerenje neke onečišćujuće tvari poznatih koncentracija.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63517" y="1389896"/>
            <a:ext cx="2539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400" b="1" u="sng" dirty="0" err="1">
                <a:solidFill>
                  <a:schemeClr val="accent1">
                    <a:lumMod val="75000"/>
                  </a:schemeClr>
                </a:solidFill>
              </a:rPr>
              <a:t>Quality</a:t>
            </a:r>
            <a:r>
              <a:rPr lang="hr-HR" sz="24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r-HR" sz="2400" b="1" u="sng" dirty="0" err="1">
                <a:solidFill>
                  <a:schemeClr val="accent1">
                    <a:lumMod val="75000"/>
                  </a:schemeClr>
                </a:solidFill>
              </a:rPr>
              <a:t>assesment</a:t>
            </a:r>
            <a:endParaRPr lang="en-US" sz="2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628650" indent="-628650"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6.4 MEĐULABORATORIJSKE USPOREDBE (ISPITIVANJA  SPOSOBNOSTI LABORATORIJA)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749" y="1971675"/>
            <a:ext cx="8639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Interkomparacije predstavljaju najvišu razinu u procesu harmonizacije mjerenja i u Europi ih organizira Europska komisija (putem svog referentnog laboratorija za </a:t>
            </a:r>
            <a:r>
              <a:rPr lang="sv-SE" sz="2400" b="1" dirty="0" smtClean="0">
                <a:solidFill>
                  <a:schemeClr val="accent1">
                    <a:lumMod val="75000"/>
                  </a:schemeClr>
                </a:solidFill>
              </a:rPr>
              <a:t>kakvoću zraka ERLAP) u suradnji sa Svjetskom zdravstvenom organizacijom. Svaki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nacionalni referentni laboratorij članica Europske unije dužan je uspješno obaviti interkomparacijska mjerenja sa svojim referentnim instrumentima minimalno jednom u tri godine. Nacionalni referentni laboratoriji zatim organiziraju takve interkomparacije </a:t>
            </a:r>
            <a:r>
              <a:rPr lang="pl-PL" sz="2400" b="1" dirty="0" smtClean="0">
                <a:solidFill>
                  <a:schemeClr val="accent1">
                    <a:lumMod val="75000"/>
                  </a:schemeClr>
                </a:solidFill>
              </a:rPr>
              <a:t>za laboratorije u svojim zemljama.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9131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628650" indent="-628650"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6.4 MEĐULABORATORIJSKE USPOREDBE (ISPITIVANJA  SPOSOBNOSTI LABORATORIJA)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373" y="2557464"/>
            <a:ext cx="4057027" cy="304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537085" y="1901309"/>
            <a:ext cx="3688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r-HR" b="1" dirty="0" smtClean="0">
                <a:solidFill>
                  <a:srgbClr val="000099"/>
                </a:solidFill>
                <a:latin typeface="Verdana" pitchFamily="34" charset="0"/>
                <a:cs typeface="Arial" pitchFamily="34" charset="0"/>
              </a:rPr>
              <a:t>IE ERLAP JRC, Ispra –2008</a:t>
            </a:r>
            <a:endParaRPr lang="en-US" b="1" dirty="0">
              <a:solidFill>
                <a:srgbClr val="000099"/>
              </a:solidFill>
              <a:latin typeface="Verdana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7926" y="2557463"/>
            <a:ext cx="4010807" cy="30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90808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628650" indent="-628650"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6.4 MEĐULABORATORIJSKE USPOREDBE (ISPITIVANJA  SPOSOBNOSTI LABORATORIJA)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9218" name="Picture 2" descr="C:\Users\phercog\Pictures\PT 2014\DSC_188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46" y="1716434"/>
            <a:ext cx="7704750" cy="433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537085" y="1347102"/>
            <a:ext cx="3401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hr-HR" b="1" dirty="0" smtClean="0">
                <a:solidFill>
                  <a:srgbClr val="000099"/>
                </a:solidFill>
                <a:latin typeface="Verdana" pitchFamily="34" charset="0"/>
                <a:cs typeface="Arial" pitchFamily="34" charset="0"/>
              </a:rPr>
              <a:t>EKONERG, Zagreb –2014</a:t>
            </a:r>
            <a:endParaRPr lang="en-US" b="1" dirty="0">
              <a:solidFill>
                <a:srgbClr val="000099"/>
              </a:solidFill>
              <a:latin typeface="Verdan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10487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628650" indent="-628650"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6.4 MEĐULABORATORIJSKE USPOREDBE (ISPITIVANJA  SPOSOBNOSTI LABORATORIJA)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10242" name="Picture 2" descr="C:\Users\phercog\Pictures\PT 2014\DSC_18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9" y="1438897"/>
            <a:ext cx="8109959" cy="456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3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628650" indent="-628650"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6.4 MEĐULABORATORIJSKE USPOREDBE (ISPITIVANJA  SPOSOBNOSTI LABORATORIJA)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11266" name="Picture 2" descr="C:\Users\phercog\Pictures\PT 2014\DSC_187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1" y="1478422"/>
            <a:ext cx="7978926" cy="448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69929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628650" indent="-628650"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6.4 MEĐULABORATORIJSKE USPOREDBE (ISPITIVANJA  SPOSOBNOSTI LABORATORIJA)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350" y="2581275"/>
            <a:ext cx="7981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Nakon završetka mjerenja uspoređuju se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i analiziraju mjerni podaci svakog laboratorija. Rezultati mjerenja svakog laboratorija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moraju zadovoljiti određene kriterije u pogledu točnosti mjerenja i u pogledu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izražene mjerne nesigurnosti za svaku mjerenu koncentraciju.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6.1 CILJANA KVALITETA PODATAKA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633" y="2106767"/>
            <a:ext cx="7755942" cy="391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14375" y="1647825"/>
            <a:ext cx="414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Ciljana kvaliteta podataka</a:t>
            </a:r>
            <a:endParaRPr lang="hr-H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628650" indent="-628650"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6.4 MEĐULABORATORIJSKE USPOREDBE (ISPITIVANJA  SPOSOBNOSTI LABORATORIJA)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9" y="1586639"/>
            <a:ext cx="7431087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3" y="1394383"/>
            <a:ext cx="6293220" cy="487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6.3 MJERNA SLJEDIVOST I UMJERNI LABORATORIJI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63517" y="1389896"/>
            <a:ext cx="2539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400" b="1" u="sng" dirty="0" err="1">
                <a:solidFill>
                  <a:schemeClr val="accent1">
                    <a:lumMod val="75000"/>
                  </a:schemeClr>
                </a:solidFill>
              </a:rPr>
              <a:t>Quality</a:t>
            </a:r>
            <a:r>
              <a:rPr lang="hr-HR" sz="24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r-HR" sz="2400" b="1" u="sng" dirty="0" err="1">
                <a:solidFill>
                  <a:schemeClr val="accent1">
                    <a:lumMod val="75000"/>
                  </a:schemeClr>
                </a:solidFill>
              </a:rPr>
              <a:t>assesment</a:t>
            </a:r>
            <a:endParaRPr lang="en-US" sz="2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714375" y="1643063"/>
            <a:ext cx="810260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9750" indent="-539750">
              <a:defRPr/>
            </a:pPr>
            <a:r>
              <a:rPr lang="hr-HR" sz="2400" b="1" dirty="0">
                <a:solidFill>
                  <a:srgbClr val="000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cs typeface="Arial" pitchFamily="34" charset="0"/>
              </a:rPr>
              <a:t>     </a:t>
            </a:r>
            <a:endParaRPr lang="en-US" sz="2400" b="1" dirty="0">
              <a:solidFill>
                <a:srgbClr val="0000C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  <a:cs typeface="Arial" pitchFamily="34" charset="0"/>
            </a:endParaRPr>
          </a:p>
          <a:p>
            <a:pPr marL="539750" indent="-539750">
              <a:buFont typeface="Wingdings" panose="05000000000000000000" pitchFamily="2" charset="2"/>
              <a:buChar char="q"/>
              <a:defRPr/>
            </a:pPr>
            <a:r>
              <a:rPr lang="hr-HR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cs typeface="Arial" pitchFamily="34" charset="0"/>
              </a:rPr>
              <a:t>	</a:t>
            </a:r>
            <a:r>
              <a:rPr lang="hr-HR" sz="2600" b="1" dirty="0" smtClean="0">
                <a:solidFill>
                  <a:schemeClr val="accent1">
                    <a:lumMod val="75000"/>
                  </a:schemeClr>
                </a:solidFill>
              </a:rPr>
              <a:t>AKREDITACIJA HRN EN ISO/IEC 17025  </a:t>
            </a:r>
            <a:endParaRPr lang="hr-HR" sz="2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39750" indent="-539750">
              <a:buFont typeface="Wingdings" panose="05000000000000000000" pitchFamily="2" charset="2"/>
              <a:buChar char="q"/>
              <a:defRPr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996950" lvl="1" indent="-539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hr-HR" sz="2400" b="1" dirty="0">
                <a:solidFill>
                  <a:schemeClr val="accent1">
                    <a:lumMod val="75000"/>
                  </a:schemeClr>
                </a:solidFill>
              </a:rPr>
              <a:t>Unutrašnja neovisna ocjena 1 godišnje</a:t>
            </a:r>
          </a:p>
          <a:p>
            <a:pPr marL="996950" lvl="1" indent="-539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hr-HR" sz="2400" b="1" dirty="0">
                <a:solidFill>
                  <a:schemeClr val="accent1">
                    <a:lumMod val="75000"/>
                  </a:schemeClr>
                </a:solidFill>
              </a:rPr>
              <a:t>HAA ocjena 1 godišnje</a:t>
            </a:r>
          </a:p>
          <a:p>
            <a:pPr marL="996950" lvl="1" indent="-539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hr-HR" sz="2400" b="1" dirty="0" err="1">
                <a:solidFill>
                  <a:schemeClr val="accent1">
                    <a:lumMod val="75000"/>
                  </a:schemeClr>
                </a:solidFill>
              </a:rPr>
              <a:t>Reakreditacija</a:t>
            </a:r>
            <a:r>
              <a:rPr lang="hr-HR" sz="2400" b="1" dirty="0">
                <a:solidFill>
                  <a:schemeClr val="accent1">
                    <a:lumMod val="75000"/>
                  </a:schemeClr>
                </a:solidFill>
              </a:rPr>
              <a:t> svakih 5 godina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39750" indent="-539750">
              <a:buFont typeface="Arial" pitchFamily="34" charset="0"/>
              <a:buChar char="•"/>
              <a:defRPr/>
            </a:pPr>
            <a:endParaRPr lang="en-US" sz="2400" b="1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  <a:cs typeface="Arial" pitchFamily="34" charset="0"/>
            </a:endParaRPr>
          </a:p>
          <a:p>
            <a:pPr marL="539750" indent="-539750">
              <a:defRPr/>
            </a:pPr>
            <a:endParaRPr lang="en-US" sz="200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HVALA NA PAŽNJI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8" name="Picture 8" descr="Znak_1024x7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6.1 CILJANA KVALITETA PODATAKA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089" y="2343149"/>
            <a:ext cx="8397169" cy="313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04800" y="1790700"/>
            <a:ext cx="7991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Ciljana kvaliteta podataka (nastavak tablice)</a:t>
            </a:r>
            <a:endParaRPr lang="hr-H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362075"/>
            <a:ext cx="8601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b="1" dirty="0" smtClean="0">
                <a:solidFill>
                  <a:schemeClr val="accent1">
                    <a:lumMod val="75000"/>
                  </a:schemeClr>
                </a:solidFill>
              </a:rPr>
              <a:t>QA/QC plan mreže predstavlja osnovni dokument osiguranja kvalitete mjerenja u svakoj mreži. On sadrži sve osnovne informacije o tome kako je organizirano osiguranje kvalitete mreže. QA/QC plan treba imati sljedeću strukturu:</a:t>
            </a:r>
            <a:endParaRPr lang="hr-H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6564" y="2305050"/>
            <a:ext cx="6643936" cy="408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18" y="2628900"/>
            <a:ext cx="7720968" cy="1608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712" y="3514724"/>
            <a:ext cx="7705650" cy="1838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809625" y="2200275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Nastavak tablice</a:t>
            </a:r>
            <a:endParaRPr lang="hr-H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   6.2 QA/QC PLAN MREŽE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95" y="6050356"/>
            <a:ext cx="819220" cy="579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619250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U nastavku ću ukratko obraditi sva poglavlja koja treba sadržavati QA/QC plan s posebnim naglaskom na dio koji govori o postupcima osiguranja i kontrole kvalitete.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475" y="3429000"/>
            <a:ext cx="8429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1. UVOD</a:t>
            </a:r>
          </a:p>
          <a:p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U uvodu je potrebno spomenuti važnost osiguranja kvalitete te ukratko definirati </a:t>
            </a:r>
            <a:r>
              <a:rPr lang="vi-VN" sz="2400" b="1" dirty="0" smtClean="0">
                <a:solidFill>
                  <a:schemeClr val="accent1">
                    <a:lumMod val="75000"/>
                  </a:schemeClr>
                </a:solidFill>
              </a:rPr>
              <a:t>svrhu i opseg dokumenta. Također je potrebno navesti i osnovne ciljeve mreže,</a:t>
            </a:r>
            <a:r>
              <a:rPr lang="hr-HR" sz="2400" b="1" dirty="0" smtClean="0">
                <a:solidFill>
                  <a:schemeClr val="accent1">
                    <a:lumMod val="75000"/>
                  </a:schemeClr>
                </a:solidFill>
              </a:rPr>
              <a:t> kao i razloge njezina osnivanja.</a:t>
            </a:r>
            <a:endParaRPr lang="hr-H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722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11836</TotalTime>
  <Words>2625</Words>
  <Application>Microsoft Office PowerPoint</Application>
  <PresentationFormat>On-screen Show (4:3)</PresentationFormat>
  <Paragraphs>258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TEMA 6: QA/QC (osiguranje kvalitete/kontrola kvalitete)</vt:lpstr>
      <vt:lpstr>    6.1 CILJANA KVALITETA PODATAKA</vt:lpstr>
      <vt:lpstr>    6.1 CILJANA KVALITETA PODATAKA</vt:lpstr>
      <vt:lpstr>    6.1 CILJANA KVALITETA PODATAKA</vt:lpstr>
      <vt:lpstr>    6.1 CILJANA KVALITETA PODATAKA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6.2 QA/QC PLAN MREŽE</vt:lpstr>
      <vt:lpstr>   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6.3 MJERNA SLJEDIVOST I UMJERNI LABORATORIJI</vt:lpstr>
      <vt:lpstr> 6.4 MEĐULABORATORIJSKE USPOREDBE (ISPITIVANJA  SPOSOBNOSTI LABORATORIJA)</vt:lpstr>
      <vt:lpstr> 6.4 MEĐULABORATORIJSKE USPOREDBE (ISPITIVANJA  SPOSOBNOSTI LABORATORIJA)</vt:lpstr>
      <vt:lpstr> 6.4 MEĐULABORATORIJSKE USPOREDBE (ISPITIVANJA  SPOSOBNOSTI LABORATORIJA)</vt:lpstr>
      <vt:lpstr> 6.4 MEĐULABORATORIJSKE USPOREDBE (ISPITIVANJA  SPOSOBNOSTI LABORATORIJA)</vt:lpstr>
      <vt:lpstr> 6.4 MEĐULABORATORIJSKE USPOREDBE (ISPITIVANJA  SPOSOBNOSTI LABORATORIJA)</vt:lpstr>
      <vt:lpstr> 6.4 MEĐULABORATORIJSKE USPOREDBE (ISPITIVANJA  SPOSOBNOSTI LABORATORIJA)</vt:lpstr>
      <vt:lpstr> 6.4 MEĐULABORATORIJSKE USPOREDBE (ISPITIVANJA  SPOSOBNOSTI LABORATORIJA)</vt:lpstr>
      <vt:lpstr> 6.4 MEĐULABORATORIJSKE USPOREDBE (ISPITIVANJA  SPOSOBNOSTI LABORATORIJA)</vt:lpstr>
      <vt:lpstr> 6.3 MJERNA SLJEDIVOST I UMJERNI LABORATORIJI</vt:lpstr>
      <vt:lpstr> 6.3 MJERNA SLJEDIVOST I UMJERNI LABORATORIJI</vt:lpstr>
      <vt:lpstr>HVALA NA PAŽNJI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Berislav Markovic</dc:creator>
  <cp:lastModifiedBy>Predrag Hercog</cp:lastModifiedBy>
  <cp:revision>764</cp:revision>
  <dcterms:created xsi:type="dcterms:W3CDTF">2011-04-14T13:56:18Z</dcterms:created>
  <dcterms:modified xsi:type="dcterms:W3CDTF">2017-11-03T09:23:40Z</dcterms:modified>
</cp:coreProperties>
</file>